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jk5jmKBM3XU2p+mqy+lTshGEhL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27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27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7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7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7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7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7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7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7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пись">
  <p:cSld name="Заголовок и подпись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6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с подписью">
  <p:cSld name="Цитата с подписью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7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7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37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3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7" name="Google Shape;107;p37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37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8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3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карточки имени">
  <p:cSld name="Цитата карточки имени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9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9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39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3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2" name="Google Shape;122;p3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3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тина или ложь">
  <p:cSld name="Истина или ложь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0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0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40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4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1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4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2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4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9" name="Google Shape;69;p32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1" name="Google Shape;71;p32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3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5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5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35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3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2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2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2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2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2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2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2148" y="3763938"/>
            <a:ext cx="3633531" cy="302387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"/>
          <p:cNvSpPr txBox="1"/>
          <p:nvPr>
            <p:ph type="ctrTitle"/>
          </p:nvPr>
        </p:nvSpPr>
        <p:spPr>
          <a:xfrm>
            <a:off x="348344" y="2404534"/>
            <a:ext cx="10842170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A5010"/>
              </a:buClr>
              <a:buSzPts val="4000"/>
              <a:buFont typeface="Trebuchet MS"/>
              <a:buNone/>
            </a:pPr>
            <a:r>
              <a:rPr b="1" lang="ru-RU" sz="4000">
                <a:solidFill>
                  <a:srgbClr val="2A5010"/>
                </a:solidFill>
              </a:rPr>
              <a:t> Підготовка та розміщення  матеріалів у мережі Інтернет</a:t>
            </a:r>
            <a:br>
              <a:rPr lang="ru-RU" sz="4000">
                <a:solidFill>
                  <a:srgbClr val="2A5010"/>
                </a:solidFill>
              </a:rPr>
            </a:br>
            <a:r>
              <a:rPr b="1" lang="ru-RU" sz="4000">
                <a:solidFill>
                  <a:srgbClr val="2A5010"/>
                </a:solidFill>
              </a:rPr>
              <a:t>Тема «Розміщення графіки, аудіо- та відеоінформації на веб-сторінках.»</a:t>
            </a:r>
            <a:endParaRPr sz="4000">
              <a:solidFill>
                <a:srgbClr val="2A5010"/>
              </a:solidFill>
            </a:endParaRPr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996" y="3814184"/>
            <a:ext cx="2896235" cy="2858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/>
          <p:nvPr/>
        </p:nvSpPr>
        <p:spPr>
          <a:xfrm>
            <a:off x="261256" y="951261"/>
            <a:ext cx="1091474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У сучасних умовах для записування і відтворення звуку найчастіше використовують формати WAV, AJFF, MIDI, МРЗ</a:t>
            </a: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3134319" y="181820"/>
            <a:ext cx="551696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Формати аудіофайлів</a:t>
            </a:r>
            <a:endParaRPr b="1" sz="4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4" name="Google Shape;2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7829" y="2902856"/>
            <a:ext cx="2602462" cy="383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312165">
            <a:off x="7942669" y="3275144"/>
            <a:ext cx="2489746" cy="25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/>
          <p:nvPr>
            <p:ph idx="1" type="body"/>
          </p:nvPr>
        </p:nvSpPr>
        <p:spPr>
          <a:xfrm>
            <a:off x="268514" y="1001486"/>
            <a:ext cx="6103258" cy="2409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ru-RU" sz="2800"/>
              <a:t>	</a:t>
            </a:r>
            <a:r>
              <a:rPr lang="ru-RU" sz="2000">
                <a:latin typeface="Times New Roman"/>
                <a:ea typeface="Times New Roman"/>
                <a:cs typeface="Times New Roman"/>
                <a:sym typeface="Times New Roman"/>
              </a:rPr>
              <a:t>Формат ASF (Advanced Streaming Format — розширений формат потокових даних) розроблено корпорацією Майкрософт для файлів, що містять потокове аудіо та відео (потокову технологію буде розглянуто нижче).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000">
                <a:latin typeface="Times New Roman"/>
                <a:ea typeface="Times New Roman"/>
                <a:cs typeface="Times New Roman"/>
                <a:sym typeface="Times New Roman"/>
              </a:rPr>
              <a:t>Файли цього формату зазвичай мають розширення .asf.</a:t>
            </a:r>
            <a:endParaRPr/>
          </a:p>
        </p:txBody>
      </p:sp>
      <p:sp>
        <p:nvSpPr>
          <p:cNvPr id="211" name="Google Shape;211;p11"/>
          <p:cNvSpPr/>
          <p:nvPr/>
        </p:nvSpPr>
        <p:spPr>
          <a:xfrm>
            <a:off x="1892534" y="156560"/>
            <a:ext cx="61544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Формати відеофайлів. ASF</a:t>
            </a:r>
            <a:endParaRPr b="1"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3681" y="1103482"/>
            <a:ext cx="4222892" cy="258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1985" y="320172"/>
            <a:ext cx="2350015" cy="965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7144" y="1659470"/>
            <a:ext cx="2464340" cy="189276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/>
          <p:nvPr/>
        </p:nvSpPr>
        <p:spPr>
          <a:xfrm>
            <a:off x="478971" y="181820"/>
            <a:ext cx="63401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Формати відеофайлів. MOV</a:t>
            </a:r>
            <a:endParaRPr b="1"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478971" y="1076797"/>
            <a:ext cx="609600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Технологія MOV, або QuickTime, призначена для створення, зберігання та відтворення мультимедійних даних. Вона дає змогу об'єднувати звук, текст, анімацію та відео в одному файлі.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MOV-інформація зберігається у файлах із розширенням .mov. Програмне забезпечення для її відтворення також постачається у комплекті з більшістю браузерів.</a:t>
            </a:r>
            <a:endParaRPr/>
          </a:p>
        </p:txBody>
      </p:sp>
      <p:pic>
        <p:nvPicPr>
          <p:cNvPr id="221" name="Google Shape;22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8645" y="228103"/>
            <a:ext cx="3301059" cy="2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/>
          <p:nvPr/>
        </p:nvSpPr>
        <p:spPr>
          <a:xfrm>
            <a:off x="5370286" y="3587600"/>
            <a:ext cx="7145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Формати відеофайлів. MPEG</a:t>
            </a:r>
            <a:endParaRPr b="1" sz="3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5440644" y="4390244"/>
            <a:ext cx="6349059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MPEG (Moving Pictures Experts Group — група експертів з обробки рухомих зображень) розробила стандарт стиснення відео- та аудіоданих. Для перегляду MPEG-даних за допомогою браузера слід використовувати додатковий модуль. Формат має кілька версій, від MPEG-1 до MPEG-4. Відео файли цього формату мають розширення .mpeg.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4" name="Google Shape;22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8761" y="3759956"/>
            <a:ext cx="4151736" cy="135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1917" y="5119482"/>
            <a:ext cx="2845424" cy="171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7210" y="4402308"/>
            <a:ext cx="2508161" cy="248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587" y="1937671"/>
            <a:ext cx="2032015" cy="16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3"/>
          <p:cNvSpPr/>
          <p:nvPr/>
        </p:nvSpPr>
        <p:spPr>
          <a:xfrm>
            <a:off x="5997210" y="283419"/>
            <a:ext cx="53798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Формати відеофайлів. AVI</a:t>
            </a:r>
            <a:endParaRPr b="1" sz="3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" name="Google Shape;233;p13"/>
          <p:cNvSpPr/>
          <p:nvPr/>
        </p:nvSpPr>
        <p:spPr>
          <a:xfrm>
            <a:off x="5138057" y="1039896"/>
            <a:ext cx="679268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Формат AVI (Audio Video Interleaved — аудіо- та відеодані, що чергуються) призначений для записування звуку та рухомих зображень. AVI-дані можна редагувати, експортувати, стискати, використовуючи програми Adobe Premiere, Adobe After Effects та інші. AVI-інформація зберігається у файлах із розширенням .avi. Для її відтворення потрібна спеціальна програма, яка входить у комплект поставки деяких браузерів. її можна також встановити додатково.</a:t>
            </a:r>
            <a:endParaRPr/>
          </a:p>
        </p:txBody>
      </p:sp>
      <p:pic>
        <p:nvPicPr>
          <p:cNvPr id="234" name="Google Shape;23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74" y="283419"/>
            <a:ext cx="2845424" cy="209601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3"/>
          <p:cNvSpPr/>
          <p:nvPr/>
        </p:nvSpPr>
        <p:spPr>
          <a:xfrm>
            <a:off x="842171" y="2379435"/>
            <a:ext cx="15958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AVI Converter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534679" y="3664355"/>
            <a:ext cx="56966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Формати аудіофайлів. WAV</a:t>
            </a:r>
            <a:endParaRPr b="1"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246744" y="4402308"/>
            <a:ext cx="575046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Формат WAV (Windows Audio) був створений корпорацією Майкрософт і прийнятий як стандарт для звукового супроводу роботи системи і комп'ютерних ігор. WAV-дані зберігаються у файлах із розширенням .wav у нестиснутому вигляді. Ці файли містять інформацію про кількість доріжок, режим (моно або стерео), швидкість запису.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7223" y="3466613"/>
            <a:ext cx="3785731" cy="265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2594" y="181819"/>
            <a:ext cx="2007040" cy="201979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4"/>
          <p:cNvSpPr/>
          <p:nvPr/>
        </p:nvSpPr>
        <p:spPr>
          <a:xfrm>
            <a:off x="616172" y="181819"/>
            <a:ext cx="55976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Формати аудіофайлів. AIFF</a:t>
            </a:r>
            <a:endParaRPr b="1"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246743" y="828150"/>
            <a:ext cx="6618514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AIFF (Audio Interchange File Format — формат обміну аудіоданими) — це популярний формат платформи Macintosh, його також використовують для запису аудіоінформації на компакт-диск. Дані AIFF-формату зберігаються у файлах із розширенням .aif, де міститься також інформація про моно- чи стереорежим, швидкість запису.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6" name="Google Shape;2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5980" y="297391"/>
            <a:ext cx="2316134" cy="231619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4"/>
          <p:cNvSpPr/>
          <p:nvPr/>
        </p:nvSpPr>
        <p:spPr>
          <a:xfrm>
            <a:off x="6154695" y="3228807"/>
            <a:ext cx="56425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Формати аудіофайлів. МРЗ</a:t>
            </a:r>
            <a:endParaRPr b="1"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5021943" y="4102613"/>
            <a:ext cx="676569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Формат МРЗ (MPEG-1 Audio Layer-3) має високий ступінь стискання даних і дає змогу створювати файли невеликого розміру (вони мають розширення .mрЗ). Завдяки цій властивості МРЗ сьогодні є найпоширенішим форматом зберігання аудіозаписів у Інтернеті.</a:t>
            </a:r>
            <a:endParaRPr/>
          </a:p>
        </p:txBody>
      </p:sp>
      <p:pic>
        <p:nvPicPr>
          <p:cNvPr id="249" name="Google Shape;24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10" y="4731657"/>
            <a:ext cx="2728047" cy="212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4741" y="4102613"/>
            <a:ext cx="2347202" cy="169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/>
          <p:nvPr/>
        </p:nvSpPr>
        <p:spPr>
          <a:xfrm>
            <a:off x="656682" y="341477"/>
            <a:ext cx="102643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Використання мультимедіа на веб-сторінках</a:t>
            </a:r>
            <a:endParaRPr b="1"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493486" y="987808"/>
            <a:ext cx="11248571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Internet Explorer може завантажувати та відтворювати фоновий звук, для прослуховування якого не потрібно виконувати жодних дій. Звук зберігається у файлі.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вставлення фонового звуку використовують тег такого формату: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&lt;BGSOUND SRC="URL звукового файлу" LOOP=кількість відтворень&gt; </a:t>
            </a:r>
            <a:r>
              <a:rPr b="1"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Атрибут LOOP </a:t>
            </a: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 набувати значень:</a:t>
            </a:r>
            <a:endParaRPr b="1"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true </a:t>
            </a: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повторення звуку доти, доки сторінка відображаєть­</a:t>
            </a:r>
            <a:b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ся на екрані;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</a:t>
            </a: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— відтворення звукового файлу один раз;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</a:t>
            </a:r>
            <a:r>
              <a:rPr i="1"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— </a:t>
            </a: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кількість відтворень.</a:t>
            </a:r>
            <a:endParaRPr i="1"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Наприклад: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&lt;BGSOUND SRC = "</a:t>
            </a:r>
            <a:r>
              <a:rPr b="1" lang="ru-RU" sz="28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fonzvuk.au</a:t>
            </a:r>
            <a:r>
              <a:rPr b="1" lang="ru-RU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LOOP=3&gt;.</a:t>
            </a:r>
            <a:endParaRPr b="1" i="0" sz="2800" u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7482" y="4085391"/>
            <a:ext cx="3886093" cy="277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/>
          <p:nvPr/>
        </p:nvSpPr>
        <p:spPr>
          <a:xfrm>
            <a:off x="1446698" y="109249"/>
            <a:ext cx="91187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Використання мультимедіа на веб-сторінках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16"/>
          <p:cNvSpPr/>
          <p:nvPr/>
        </p:nvSpPr>
        <p:spPr>
          <a:xfrm>
            <a:off x="403541" y="933301"/>
            <a:ext cx="11205028" cy="592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ru-RU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</a:t>
            </a:r>
            <a:r>
              <a:rPr b="1" lang="ru-RU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ru-RU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HTML-документах можна також використовувати посилання на звукові та відеофайли, які відтворюватимуться лише у разі вибору цих посилань. Окрім цього, є спеціальний тег для розміщення панелі програвача на сторінці відразу після її завантаження у браузер. Однак слід пам'ятати, що мультимедійні файли можуть бути великими за обсягом, потребувати багато часу для завантаження, тому бажано повідомляти відвідувачів про розміри аудіо- та відеозаписів, щоб вони вирішили, чи варто витрачати свій час.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Розглянемо, як розміщують посилання на аудіо- та відеофайли. Якщо, наприклад, у поточній папці є файл кліпу school.avi, то посилання на нього можна задати так: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&lt;А HREF=" school .avi"&gt;Biдeoклiп про школу (600 К)&lt;/А&gt;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Після клацання мишею гіперпосилання та надання дозволу на відкривання файлу з'явиться вікно програвача для відтворення цього відеокліпу.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04053"/>
            <a:ext cx="4130920" cy="2753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7"/>
          <p:cNvSpPr txBox="1"/>
          <p:nvPr>
            <p:ph type="title"/>
          </p:nvPr>
        </p:nvSpPr>
        <p:spPr>
          <a:xfrm>
            <a:off x="677334" y="232229"/>
            <a:ext cx="10193866" cy="725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3200"/>
              <a:buFont typeface="Trebuchet MS"/>
              <a:buNone/>
            </a:pPr>
            <a:r>
              <a:rPr b="1" lang="ru-RU" sz="3200">
                <a:solidFill>
                  <a:srgbClr val="486112"/>
                </a:solidFill>
              </a:rPr>
              <a:t>Використання мультимедіа на веб-сторінках</a:t>
            </a:r>
            <a:endParaRPr b="1" sz="3200">
              <a:solidFill>
                <a:srgbClr val="486112"/>
              </a:solidFill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522514" y="1291772"/>
            <a:ext cx="10972800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Атрибут </a:t>
            </a:r>
            <a:r>
              <a:rPr b="1"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DYNSRC 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тегу &lt;IMG&gt; дає змогу вбудовувати відео у такий спосіб: на веб-сторінці міститься картинка, після наведення на яку вказівника миші починається відтворення відеокліпу. Ось зразок такого тегу: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&lt;IMG SRC = “1.jpg" DYNSRC = "video.avi" START=MOUSEOVER L00P=7&gt;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Розглянемо приклад розміщення звукового файлу </a:t>
            </a:r>
            <a:r>
              <a:rPr b="1"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audio.wav 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 допомогою тегу </a:t>
            </a:r>
            <a:r>
              <a:rPr b="1"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&lt;EMBED&gt;, 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який дає змогу розмістити на веб-сторінці спеціальну панель програвача мультимедійних файлів. Для цього використовують теги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&lt;EMBED SRC=. 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  <a:r>
              <a:rPr b="1"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.&gt;&lt;/EMBED&gt;, 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наприклад, так:</a:t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&lt;EMBED SRC="audio.wav"&gt;&lt;/EMBED&gt;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/>
          <p:nvPr/>
        </p:nvSpPr>
        <p:spPr>
          <a:xfrm>
            <a:off x="2805033" y="167305"/>
            <a:ext cx="587596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rgbClr val="486112"/>
                </a:solidFill>
                <a:latin typeface="Calibri"/>
                <a:ea typeface="Calibri"/>
                <a:cs typeface="Calibri"/>
                <a:sym typeface="Calibri"/>
              </a:rPr>
              <a:t>Атрибути тега </a:t>
            </a:r>
            <a:r>
              <a:rPr b="1" lang="ru-RU" sz="4400">
                <a:solidFill>
                  <a:srgbClr val="486112"/>
                </a:solidFill>
                <a:latin typeface="Calibri"/>
                <a:ea typeface="Calibri"/>
                <a:cs typeface="Calibri"/>
                <a:sym typeface="Calibri"/>
              </a:rPr>
              <a:t>&lt;EMBED&gt;</a:t>
            </a:r>
            <a:endParaRPr sz="4400">
              <a:solidFill>
                <a:srgbClr val="48611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467075" y="936746"/>
            <a:ext cx="10551884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Файл </a:t>
            </a: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audio.wav 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 цьому прикладі має бути збережений у поточній папці (тій самій, що й </a:t>
            </a: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HTML-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документ).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Тег </a:t>
            </a: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&lt;EMBED&gt; 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може мати такі атрибути:</a:t>
            </a:r>
            <a:endParaRPr/>
          </a:p>
          <a:p>
            <a:pPr indent="-1524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SRC 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(значення — </a:t>
            </a: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URL-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адреса) — адреса кліпу;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ALIGN 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(набуває значень left, right, top, middle, bottom) — вирівнювання панелі програвача щодо тексту;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WIDTH 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(у пікселах) — ширина програвача;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HEIGHT 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(у пікселах) — висота програвача;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AUTOSTART 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(набуває значень true або false) — настроювання</a:t>
            </a:r>
            <a:b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автоматичного запуску після завантаження;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REPEAT 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(значення true або false) — настроювання повторного програвання;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PLAY_LOOP 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— кількість повторень;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 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(значення true або false) — показати або приховати панель.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&lt;EMBED SRC="filename.avi" WIDTH="300" HEIGHT="160" AUTOSTART="true" REPEAT="false" ALIGN="left"&gt;&lt;/EMBED&gt;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3468211" y="78272"/>
            <a:ext cx="398737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rgbClr val="486112"/>
                </a:solidFill>
                <a:latin typeface="Calibri"/>
                <a:ea typeface="Calibri"/>
                <a:cs typeface="Calibri"/>
                <a:sym typeface="Calibri"/>
              </a:rPr>
              <a:t>Тег &lt;OBJECT&gt;</a:t>
            </a:r>
            <a:endParaRPr sz="5400">
              <a:solidFill>
                <a:srgbClr val="48611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493486" y="1001602"/>
            <a:ext cx="11292114" cy="5693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Інший спосіб розміщення мультимедійного об'єкта на сторінці — це застосування більш універсального тегу &lt;OBJECT&gt;. Наприклад: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&lt;OBJECT DATA="pryklad.mp3" TYPE="audio/wav"&gt;&lt;/OBJECT&gt;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Атрибут DATA задає URL-адресу відтворюваного файлу, атрибут TYPE визначає його формат. Для тегу &lt;OBJECT&gt; можна використовувати ще такі атрибути:</a:t>
            </a:r>
            <a:endParaRPr/>
          </a:p>
          <a:p>
            <a:pPr indent="-1778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ru-R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ALIGN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— вирівнювання відносно тексту;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ru-R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WIDTH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— ширина;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ru-R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HEIGHT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— висота;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ru-R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HSPACE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— відступ по горизонталі;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ru-R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VSPACE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— відступ по вертикалі.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Як і в попередньому прикладі, об'єкт можна бачити на екрані зазвичай у вигляді вбудованого програвача з елементами керування.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2012961" y="14514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6000"/>
              <a:buFont typeface="Times New Roman"/>
              <a:buNone/>
            </a:pPr>
            <a:r>
              <a:rPr b="1" lang="ru-RU" sz="6000">
                <a:solidFill>
                  <a:srgbClr val="4861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Мета  уроку</a:t>
            </a:r>
            <a:endParaRPr b="1" sz="4400">
              <a:solidFill>
                <a:srgbClr val="486112"/>
              </a:solidFill>
            </a:endParaRPr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358019" y="1594532"/>
            <a:ext cx="11267924" cy="4697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9580" lvl="0" marL="73533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4060"/>
              <a:buFont typeface="Arial"/>
              <a:buChar char="•"/>
            </a:pPr>
            <a:r>
              <a:rPr b="1" lang="ru-RU" sz="2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Навчальна: </a:t>
            </a: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навчити учнів у процесі уроку виробничого навчання сформувати поняття про розміщення графіки, аудіо- та відеоінформації на веб-сторінках.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9580" lvl="0" marL="735330" rtl="0" algn="just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B96B10"/>
              </a:buClr>
              <a:buSzPts val="4060"/>
              <a:buFont typeface="Arial"/>
              <a:buChar char="•"/>
            </a:pPr>
            <a:r>
              <a:rPr b="1" lang="ru-RU" sz="2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Розвиваюча:</a:t>
            </a:r>
            <a:r>
              <a:rPr b="1"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розвити навички роботи зі конструкціями та властивостями значень розміщення інформації на веб- сторінках і його застосуванням. 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9580" lvl="0" marL="735330" rtl="0" algn="just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B96B10"/>
              </a:buClr>
              <a:buSzPts val="4060"/>
              <a:buFont typeface="Arial"/>
              <a:buChar char="•"/>
            </a:pPr>
            <a:r>
              <a:rPr b="1" lang="ru-RU" sz="2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Виховна:</a:t>
            </a: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виховати інформаційно - освічену особу, культуру роботи  з публікаціями та інтерес до вивчення виробничого навчання за професією «Оператор з обробки інформації та програмного забезпечення » в подальшому.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/>
          <p:cNvSpPr/>
          <p:nvPr/>
        </p:nvSpPr>
        <p:spPr>
          <a:xfrm>
            <a:off x="3932669" y="0"/>
            <a:ext cx="35635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486112"/>
                </a:solidFill>
                <a:latin typeface="Calibri"/>
                <a:ea typeface="Calibri"/>
                <a:cs typeface="Calibri"/>
                <a:sym typeface="Calibri"/>
              </a:rPr>
              <a:t>Тег &lt;OBJECT&gt;</a:t>
            </a:r>
            <a:endParaRPr sz="4800">
              <a:solidFill>
                <a:srgbClr val="48611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377371" y="830997"/>
            <a:ext cx="11466286" cy="59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Можна також вкладати кілька елементів &lt;OBJECT&gt; один в один. Це приведе до такого результату: якщо у браузері є засіб для перегляду зовнішнього об'єкта, то саме він і буде відображатися, а якщо ні — браузер спробує відобразити внутрішній об'єкт і т. д. Наприклад, можна написати так: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900">
                <a:solidFill>
                  <a:srgbClr val="3F7818"/>
                </a:solidFill>
                <a:latin typeface="Calibri"/>
                <a:ea typeface="Calibri"/>
                <a:cs typeface="Calibri"/>
                <a:sym typeface="Calibri"/>
              </a:rPr>
              <a:t>&lt;OBJECT DATA=“1.mpg" TYPE="video/x-mpeg"&gt;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900">
                <a:solidFill>
                  <a:srgbClr val="3F7818"/>
                </a:solidFill>
                <a:latin typeface="Calibri"/>
                <a:ea typeface="Calibri"/>
                <a:cs typeface="Calibri"/>
                <a:sym typeface="Calibri"/>
              </a:rPr>
              <a:t>&lt;OBJECT DATA="2.aiff" TYPE="audio/x-aiff"&gt;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900">
                <a:solidFill>
                  <a:srgbClr val="3F7818"/>
                </a:solidFill>
                <a:latin typeface="Calibri"/>
                <a:ea typeface="Calibri"/>
                <a:cs typeface="Calibri"/>
                <a:sym typeface="Calibri"/>
              </a:rPr>
              <a:t>&lt;OBJECT DATA="3.tiff" TYPE="image/tiff"&gt;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900">
                <a:solidFill>
                  <a:srgbClr val="3F7818"/>
                </a:solidFill>
                <a:latin typeface="Calibri"/>
                <a:ea typeface="Calibri"/>
                <a:cs typeface="Calibri"/>
                <a:sym typeface="Calibri"/>
              </a:rPr>
              <a:t>&lt;OBJECT DATA="4.gif" TYPE="image/gif"&gt;Кліп&lt;/OBJECT&gt;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900">
                <a:solidFill>
                  <a:srgbClr val="3F7818"/>
                </a:solidFill>
                <a:latin typeface="Calibri"/>
                <a:ea typeface="Calibri"/>
                <a:cs typeface="Calibri"/>
                <a:sym typeface="Calibri"/>
              </a:rPr>
              <a:t>&lt;/OBJECT&gt;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900">
                <a:solidFill>
                  <a:srgbClr val="3F7818"/>
                </a:solidFill>
                <a:latin typeface="Calibri"/>
                <a:ea typeface="Calibri"/>
                <a:cs typeface="Calibri"/>
                <a:sym typeface="Calibri"/>
              </a:rPr>
              <a:t>&lt;/OBJECT&gt;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900">
                <a:solidFill>
                  <a:srgbClr val="3F7818"/>
                </a:solidFill>
                <a:latin typeface="Calibri"/>
                <a:ea typeface="Calibri"/>
                <a:cs typeface="Calibri"/>
                <a:sym typeface="Calibri"/>
              </a:rPr>
              <a:t>&lt;/OBJECT&gt;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У цьому прикладі браузер спочатку спробує відтворити відеокліп (файл у форматі MPEG). Якщо ця спроба буде вдалою, то все, що міститься всередині зовнішнього тегу </a:t>
            </a:r>
            <a:r>
              <a:rPr b="1" lang="ru-RU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&lt;OBJECT&gt;, </a:t>
            </a:r>
            <a:r>
              <a:rPr lang="ru-RU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браузер зігнорує, а якщо ні — спробує відтворити файл у форматі AIFF. Якщо відсутній модуль відтворення і для цього файлу, буде спроба відтворити малюнок у форматі TIFF, а в разі невдачі — зображення формату GIF. Зрештою залишиться просто текст: «Кліп».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У тегу </a:t>
            </a:r>
            <a:r>
              <a:rPr b="1" lang="ru-RU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&lt;OBJECT&gt; </a:t>
            </a:r>
            <a:r>
              <a:rPr lang="ru-RU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можна задати атрибут STANDBY, значення якого (текстовий рядок) відображатиметься на екрані доти, доки не завантажиться весь об'єкт. Наприклад, доцільно написати так: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&lt;OBJECT DATA=“1.wav" TYPE="audio/wav" STANDBY=“Іде завантаження. Зачекайте. "&gt;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Якщо файл 1.wav має великий розмір, відвідувач побачить повідомлення про те, що відбувається завантаження.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/>
          <p:nvPr>
            <p:ph type="title"/>
          </p:nvPr>
        </p:nvSpPr>
        <p:spPr>
          <a:xfrm>
            <a:off x="1635277" y="29028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ru-RU"/>
              <a:t>КАРТКА ЗАВДАННЯ 1</a:t>
            </a:r>
            <a:endParaRPr/>
          </a:p>
        </p:txBody>
      </p:sp>
      <p:pic>
        <p:nvPicPr>
          <p:cNvPr id="294" name="Google Shape;2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429" y="1114806"/>
            <a:ext cx="8678257" cy="466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8223" y="950685"/>
            <a:ext cx="3870621" cy="3342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 txBox="1"/>
          <p:nvPr>
            <p:ph type="title"/>
          </p:nvPr>
        </p:nvSpPr>
        <p:spPr>
          <a:xfrm rot="4149733">
            <a:off x="7317896" y="2651953"/>
            <a:ext cx="7063091" cy="805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</a:pPr>
            <a:r>
              <a:rPr lang="ru-RU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ТЕХНОЛОГІЧНА КАРТКА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290286" y="304799"/>
            <a:ext cx="95213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Програми конвертації файлів (для перекодування файлів з одного формату в інший)</a:t>
            </a:r>
            <a:endParaRPr/>
          </a:p>
        </p:txBody>
      </p:sp>
      <p:pic>
        <p:nvPicPr>
          <p:cNvPr id="302" name="Google Shape;3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183" y="1135796"/>
            <a:ext cx="9565453" cy="51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/>
          <p:nvPr>
            <p:ph type="title"/>
          </p:nvPr>
        </p:nvSpPr>
        <p:spPr>
          <a:xfrm>
            <a:off x="3246362" y="827315"/>
            <a:ext cx="3415695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ru-RU"/>
              <a:t>Відеоредактори </a:t>
            </a:r>
            <a:endParaRPr/>
          </a:p>
        </p:txBody>
      </p:sp>
      <p:pic>
        <p:nvPicPr>
          <p:cNvPr id="308" name="Google Shape;3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266" y="1843316"/>
            <a:ext cx="8589885" cy="381725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3"/>
          <p:cNvSpPr/>
          <p:nvPr/>
        </p:nvSpPr>
        <p:spPr>
          <a:xfrm rot="4355246">
            <a:off x="7848691" y="2627263"/>
            <a:ext cx="62360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ТЕХНОЛОГІЧНА КАРТКА 2</a:t>
            </a:r>
            <a:endParaRPr sz="4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type="title"/>
          </p:nvPr>
        </p:nvSpPr>
        <p:spPr>
          <a:xfrm>
            <a:off x="449031" y="180677"/>
            <a:ext cx="10018713" cy="968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Impact"/>
              <a:buNone/>
            </a:pPr>
            <a:r>
              <a:rPr lang="ru-RU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ТЕХНОЛОГІЧНА КАРТКА 3</a:t>
            </a:r>
            <a:endParaRPr/>
          </a:p>
        </p:txBody>
      </p:sp>
      <p:pic>
        <p:nvPicPr>
          <p:cNvPr id="315" name="Google Shape;315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030" y="2834715"/>
            <a:ext cx="10634901" cy="376408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>
            <a:off x="2253830" y="973621"/>
            <a:ext cx="7377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Типи(формати) мультимедійних файлів</a:t>
            </a:r>
            <a:endParaRPr sz="2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7" name="Google Shape;317;p24"/>
          <p:cNvSpPr/>
          <p:nvPr/>
        </p:nvSpPr>
        <p:spPr>
          <a:xfrm>
            <a:off x="820816" y="1605967"/>
            <a:ext cx="964692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Файли, в яких не використовується стиснення або використовується стиснення без втрати даних</a:t>
            </a:r>
            <a:endParaRPr b="1" sz="2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0" y="151120"/>
            <a:ext cx="10018713" cy="912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Impact"/>
              <a:buNone/>
            </a:pPr>
            <a:r>
              <a:rPr lang="ru-RU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ТЕХНОЛОГІЧНА КАРТКА 4</a:t>
            </a: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2253488" y="832385"/>
            <a:ext cx="58929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Типи(формати) мультимедійних файлів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4" name="Google Shape;324;p25"/>
          <p:cNvSpPr/>
          <p:nvPr/>
        </p:nvSpPr>
        <p:spPr>
          <a:xfrm>
            <a:off x="1591195" y="1217976"/>
            <a:ext cx="91303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Файли, в яких використовується стиснення з частковою втратою даних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5" name="Google Shape;325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225" y="1771539"/>
            <a:ext cx="9884274" cy="496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/>
          <p:nvPr>
            <p:ph type="title"/>
          </p:nvPr>
        </p:nvSpPr>
        <p:spPr>
          <a:xfrm>
            <a:off x="738880" y="159658"/>
            <a:ext cx="9231597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3600"/>
              <a:buFont typeface="Impact"/>
              <a:buNone/>
            </a:pPr>
            <a:r>
              <a:rPr lang="ru-RU">
                <a:solidFill>
                  <a:srgbClr val="486112"/>
                </a:solidFill>
                <a:latin typeface="Impact"/>
                <a:ea typeface="Impact"/>
                <a:cs typeface="Impact"/>
                <a:sym typeface="Impact"/>
              </a:rPr>
              <a:t>ВСТУПНИЙ ІНСТРУКТАЖ ІНСТРУКТАЖ</a:t>
            </a:r>
            <a:br>
              <a:rPr lang="ru-RU">
                <a:solidFill>
                  <a:srgbClr val="48611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ru-RU">
                <a:solidFill>
                  <a:srgbClr val="486112"/>
                </a:solidFill>
                <a:latin typeface="Impact"/>
                <a:ea typeface="Impact"/>
                <a:cs typeface="Impact"/>
                <a:sym typeface="Impact"/>
              </a:rPr>
              <a:t> З ОП ТА БЖД </a:t>
            </a:r>
            <a:endParaRPr b="1" sz="4000">
              <a:solidFill>
                <a:srgbClr val="486112"/>
              </a:solidFill>
            </a:endParaRPr>
          </a:p>
        </p:txBody>
      </p:sp>
      <p:sp>
        <p:nvSpPr>
          <p:cNvPr id="161" name="Google Shape;161;p3"/>
          <p:cNvSpPr txBox="1"/>
          <p:nvPr>
            <p:ph idx="1" type="body"/>
          </p:nvPr>
        </p:nvSpPr>
        <p:spPr>
          <a:xfrm>
            <a:off x="579222" y="1480458"/>
            <a:ext cx="11293463" cy="5377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ru-RU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Грамотна експлуатація і дисциплінована поведінка дають повну гарантію безпеки при роботі на комп'ютері. 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ru-RU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Комп'ютер живиться від електричної мережі напругою 220В. Напруга, більша 36В, небезпечна для людини.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ru-RU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Джерелом небезпеки можуть бути розетки з розбитими корпусами, проводи з пошкодженою ізоляцією, прокладені по підлозі кабелі.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None/>
            </a:pPr>
            <a:r>
              <a:rPr b="1" lang="ru-RU">
                <a:solidFill>
                  <a:srgbClr val="CD422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ІНСТРУКЦІЯ З БЕЗПЕКИ ЖИТТЄДІЯЛЬНОСТІ 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ru-RU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Суворо забороняється: торкатися задніх стінок комп'ютера і кабелів; торкатися до проводів живлення і заземлення; 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ru-RU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торкатися екрана монітора і його задньої стінки; класти книги, зошити на клавіатуру, „мишу" або монітор; працювати з мокрими руками або в мокрому одязі. Перед роботою переконайся у відсутності видимих пошкоджень.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b="1" lang="ru-RU">
                <a:solidFill>
                  <a:srgbClr val="CD422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ПІД ЧАС РОБОТИ: </a:t>
            </a:r>
            <a:r>
              <a:rPr lang="ru-RU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 допускай різких і грубих ударів по клавішах; у жодному разі не намагайся самостійно ремонтувати ПК; якщо зникла напруга негайно вимкни комп'ютер. Після закінчення роботи: коректно заверши роботу з активними програмами; приберите своє робоче місце.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>
              <a:solidFill>
                <a:srgbClr val="2A501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450688" y="348396"/>
            <a:ext cx="10913998" cy="5849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ru-RU" sz="2400">
                <a:latin typeface="Times New Roman"/>
                <a:ea typeface="Times New Roman"/>
                <a:cs typeface="Times New Roman"/>
                <a:sym typeface="Times New Roman"/>
              </a:rPr>
              <a:t>	Використання мультимедійних даних на веб-сторінках робить їх наочними, легкими для сприйняття. Крім того, завдяки поданню інформації не у вигляді тексту, який потрібно уважно читати, а у формі аудіозаписів та відеозображень, можна скоротити час перегляду. Завдяки спеціальним модулям, вбудованим у браузер, аудіо- та відеофайли можуть відтворюватися прямо у його вікні.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b="1" lang="ru-RU" sz="2400">
                <a:latin typeface="Times New Roman"/>
                <a:ea typeface="Times New Roman"/>
                <a:cs typeface="Times New Roman"/>
                <a:sym typeface="Times New Roman"/>
              </a:rPr>
              <a:t>Розміщення і вирівнювання зображень на веб-сторінках</a:t>
            </a:r>
            <a:endParaRPr sz="2400"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ru-RU" sz="2400">
                <a:latin typeface="Times New Roman"/>
                <a:ea typeface="Times New Roman"/>
                <a:cs typeface="Times New Roman"/>
                <a:sym typeface="Times New Roman"/>
              </a:rPr>
              <a:t>Ілюстрації відіграють важливу роль в оформленні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ru-RU" sz="2400">
                <a:latin typeface="Times New Roman"/>
                <a:ea typeface="Times New Roman"/>
                <a:cs typeface="Times New Roman"/>
                <a:sym typeface="Times New Roman"/>
              </a:rPr>
              <a:t>     веб-сторінок: їх використовують як тло, виводять на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ru-RU" sz="2400">
                <a:latin typeface="Times New Roman"/>
                <a:ea typeface="Times New Roman"/>
                <a:cs typeface="Times New Roman"/>
                <a:sym typeface="Times New Roman"/>
              </a:rPr>
              <a:t>     екран як окремо  від тексту, так і разом із ним. Малюнки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ru-RU" sz="2400">
                <a:latin typeface="Times New Roman"/>
                <a:ea typeface="Times New Roman"/>
                <a:cs typeface="Times New Roman"/>
                <a:sym typeface="Times New Roman"/>
              </a:rPr>
              <a:t>     зберігаються в окремих файлах поза HTML-документами,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ru-RU" sz="2400">
                <a:latin typeface="Times New Roman"/>
                <a:ea typeface="Times New Roman"/>
                <a:cs typeface="Times New Roman"/>
                <a:sym typeface="Times New Roman"/>
              </a:rPr>
              <a:t>     але відображаються браузером всередині веб-сторінки.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167" name="Google Shape;16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4776" y="3943412"/>
            <a:ext cx="3922998" cy="2101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idx="1" type="body"/>
          </p:nvPr>
        </p:nvSpPr>
        <p:spPr>
          <a:xfrm>
            <a:off x="188685" y="244704"/>
            <a:ext cx="11698513" cy="6446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b="1" lang="ru-RU" sz="3000">
                <a:latin typeface="Times New Roman"/>
                <a:ea typeface="Times New Roman"/>
                <a:cs typeface="Times New Roman"/>
                <a:sym typeface="Times New Roman"/>
              </a:rPr>
              <a:t>Створення тла веб-сторінки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ru-RU" sz="3000">
                <a:latin typeface="Times New Roman"/>
                <a:ea typeface="Times New Roman"/>
                <a:cs typeface="Times New Roman"/>
                <a:sym typeface="Times New Roman"/>
              </a:rPr>
              <a:t>Зазвичай для тла вибирають зображення невеликого розміру та неяскравих кольорів, а його файл роблять маленького розміру, що дає змогу швидко завантажувати сторінки. Текст на тлі повинен легко читатись.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ru-RU" sz="3000">
                <a:latin typeface="Times New Roman"/>
                <a:ea typeface="Times New Roman"/>
                <a:cs typeface="Times New Roman"/>
                <a:sym typeface="Times New Roman"/>
              </a:rPr>
              <a:t>Для формування тла у вигляді малюнка у тегу &lt;BODY&gt; використовують атрибут BACKGROUND, значенням якого є URL-адреса файлу зображення. Наприклад, тег &lt;BODY BACKGROUND»"1. jpg"&gt; визначає, що для фонового заповнення веб-сторінки буде використано файл 1.jpg.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i="1" lang="ru-RU" sz="2400">
                <a:latin typeface="Times New Roman"/>
                <a:ea typeface="Times New Roman"/>
                <a:cs typeface="Times New Roman"/>
                <a:sym typeface="Times New Roman"/>
              </a:rPr>
              <a:t>	Далі наведено приклад HTML-коду сторінки, в якої тло оформлене у вигляді малюнка, що міститься у файлі mone.jpg.</a:t>
            </a:r>
            <a:endParaRPr sz="2400"/>
          </a:p>
          <a:p>
            <a:pPr indent="-342900" lvl="0" marL="342900" rtl="0" algn="r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i="1" lang="ru-RU" sz="2400">
                <a:latin typeface="Times New Roman"/>
                <a:ea typeface="Times New Roman"/>
                <a:cs typeface="Times New Roman"/>
                <a:sym typeface="Times New Roman"/>
              </a:rPr>
              <a:t>&lt;HTML&gt;</a:t>
            </a:r>
            <a:endParaRPr sz="2400"/>
          </a:p>
          <a:p>
            <a:pPr indent="-342900" lvl="0" marL="342900" rtl="0" algn="r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i="1" lang="ru-RU" sz="2400">
                <a:latin typeface="Times New Roman"/>
                <a:ea typeface="Times New Roman"/>
                <a:cs typeface="Times New Roman"/>
                <a:sym typeface="Times New Roman"/>
              </a:rPr>
              <a:t>&lt;TITLE&gt;Моя фірма&lt;/TITLE&gt;</a:t>
            </a:r>
            <a:endParaRPr sz="2400"/>
          </a:p>
          <a:p>
            <a:pPr indent="-342900" lvl="0" marL="342900" rtl="0" algn="r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i="1" lang="ru-RU" sz="2400">
                <a:latin typeface="Times New Roman"/>
                <a:ea typeface="Times New Roman"/>
                <a:cs typeface="Times New Roman"/>
                <a:sym typeface="Times New Roman"/>
              </a:rPr>
              <a:t>&lt;BODY BACKGROUND="mone.jpg"&gt;</a:t>
            </a:r>
            <a:endParaRPr sz="2400"/>
          </a:p>
          <a:p>
            <a:pPr indent="-342900" lvl="0" marL="342900" rtl="0" algn="r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i="1" lang="ru-RU" sz="2400">
                <a:latin typeface="Times New Roman"/>
                <a:ea typeface="Times New Roman"/>
                <a:cs typeface="Times New Roman"/>
                <a:sym typeface="Times New Roman"/>
              </a:rPr>
              <a:t>&lt;H1&gt;&lt;A H R E F = " l . h t m l " &gt; Н а ш а п р о д у к ц і я &lt; / А Х / Н 1 &gt;</a:t>
            </a:r>
            <a:endParaRPr sz="2400"/>
          </a:p>
          <a:p>
            <a:pPr indent="-342900" lvl="0" marL="342900" rtl="0" algn="r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i="1" lang="ru-RU" sz="2400">
                <a:latin typeface="Times New Roman"/>
                <a:ea typeface="Times New Roman"/>
                <a:cs typeface="Times New Roman"/>
                <a:sym typeface="Times New Roman"/>
              </a:rPr>
              <a:t>&lt;H1&gt;&lt;A H R E F = " 2 . h t m l " &gt; Н а ш і з а м о в н и к и &lt; / А Х / Н 1 &gt;</a:t>
            </a:r>
            <a:endParaRPr sz="2400"/>
          </a:p>
          <a:p>
            <a:pPr indent="-342900" lvl="0" marL="342900" rtl="0" algn="r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i="1" lang="ru-RU" sz="2400">
                <a:latin typeface="Times New Roman"/>
                <a:ea typeface="Times New Roman"/>
                <a:cs typeface="Times New Roman"/>
                <a:sym typeface="Times New Roman"/>
              </a:rPr>
              <a:t>&lt;/BODY&gt;</a:t>
            </a:r>
            <a:endParaRPr sz="2400"/>
          </a:p>
          <a:p>
            <a:pPr indent="-342900" lvl="0" marL="342900" rtl="0" algn="r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i="1" lang="ru-RU" sz="2400">
                <a:latin typeface="Times New Roman"/>
                <a:ea typeface="Times New Roman"/>
                <a:cs typeface="Times New Roman"/>
                <a:sym typeface="Times New Roman"/>
              </a:rPr>
              <a:t>&lt;/HTML&gt;</a:t>
            </a:r>
            <a:endParaRPr sz="2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32535">
            <a:off x="232192" y="4394151"/>
            <a:ext cx="2845424" cy="212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6815" y="5605856"/>
            <a:ext cx="1168656" cy="116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idx="1" type="body"/>
          </p:nvPr>
        </p:nvSpPr>
        <p:spPr>
          <a:xfrm>
            <a:off x="285447" y="248053"/>
            <a:ext cx="11659810" cy="6428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ru-RU" sz="3200">
                <a:latin typeface="Times New Roman"/>
                <a:ea typeface="Times New Roman"/>
                <a:cs typeface="Times New Roman"/>
                <a:sym typeface="Times New Roman"/>
              </a:rPr>
              <a:t>	Розглянемо інший приклад, задавши в атрибуті BACKGROUND зображення невеликого розміру gorobci.jpg, яке у вигляді мозаїки заповнить екран. </a:t>
            </a:r>
            <a:endParaRPr sz="3200"/>
          </a:p>
          <a:p>
            <a:pPr indent="-342900" lvl="0" marL="342900" rtl="0" algn="ctr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i="1" lang="ru-RU" sz="2600">
                <a:latin typeface="Times New Roman"/>
                <a:ea typeface="Times New Roman"/>
                <a:cs typeface="Times New Roman"/>
                <a:sym typeface="Times New Roman"/>
              </a:rPr>
              <a:t>Код такої сторінки наведено нижче.</a:t>
            </a:r>
            <a:endParaRPr sz="2600"/>
          </a:p>
          <a:p>
            <a:pPr indent="-342900" lvl="0" marL="342900" rtl="0" algn="ctr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i="1" lang="ru-RU" sz="2600">
                <a:latin typeface="Times New Roman"/>
                <a:ea typeface="Times New Roman"/>
                <a:cs typeface="Times New Roman"/>
                <a:sym typeface="Times New Roman"/>
              </a:rPr>
              <a:t>&lt;HTML&gt;</a:t>
            </a:r>
            <a:endParaRPr sz="2600"/>
          </a:p>
          <a:p>
            <a:pPr indent="-342900" lvl="0" marL="342900" rtl="0" algn="ctr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i="1" lang="ru-RU" sz="2600">
                <a:latin typeface="Times New Roman"/>
                <a:ea typeface="Times New Roman"/>
                <a:cs typeface="Times New Roman"/>
                <a:sym typeface="Times New Roman"/>
              </a:rPr>
              <a:t>&lt;TITLE&gt;Моя фірма&lt;/TITLE&gt;</a:t>
            </a:r>
            <a:endParaRPr sz="2600"/>
          </a:p>
          <a:p>
            <a:pPr indent="-342900" lvl="0" marL="342900" rtl="0" algn="ctr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i="1" lang="ru-RU" sz="2600">
                <a:latin typeface="Times New Roman"/>
                <a:ea typeface="Times New Roman"/>
                <a:cs typeface="Times New Roman"/>
                <a:sym typeface="Times New Roman"/>
              </a:rPr>
              <a:t>&lt;BODY BACKGROUND="gorobci.jpg"&gt;</a:t>
            </a:r>
            <a:endParaRPr sz="2600"/>
          </a:p>
          <a:p>
            <a:pPr indent="-342900" lvl="0" marL="342900" rtl="0" algn="ctr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i="1" lang="ru-RU" sz="2600">
                <a:latin typeface="Times New Roman"/>
                <a:ea typeface="Times New Roman"/>
                <a:cs typeface="Times New Roman"/>
                <a:sym typeface="Times New Roman"/>
              </a:rPr>
              <a:t>&lt;/BODY&gt;</a:t>
            </a:r>
            <a:endParaRPr sz="2600"/>
          </a:p>
          <a:p>
            <a:pPr indent="-342900" lvl="0" marL="342900" rtl="0" algn="ctr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i="1" lang="ru-RU" sz="2600">
                <a:latin typeface="Times New Roman"/>
                <a:ea typeface="Times New Roman"/>
                <a:cs typeface="Times New Roman"/>
                <a:sym typeface="Times New Roman"/>
              </a:rPr>
              <a:t>&lt;/HTML&gt;</a:t>
            </a:r>
            <a:endParaRPr sz="26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ru-RU" sz="3200">
                <a:latin typeface="Times New Roman"/>
                <a:ea typeface="Times New Roman"/>
                <a:cs typeface="Times New Roman"/>
                <a:sym typeface="Times New Roman"/>
              </a:rPr>
              <a:t>	У цьому прикладі на веб-сторінці немає тексту, однак на практиці так не буває. З огляду на це тло рідко роблять у вигляді фотографій, оскільки для них непросто підібрати відповідний колір тексту.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ru-RU" sz="3200">
                <a:latin typeface="Times New Roman"/>
                <a:ea typeface="Times New Roman"/>
                <a:cs typeface="Times New Roman"/>
                <a:sym typeface="Times New Roman"/>
              </a:rPr>
              <a:t>	Зображення для тла попередньо готують у графічних редакторах, щоб зробити його неяскравим і неконтрастним.</a:t>
            </a:r>
            <a:endParaRPr sz="32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sz="3200"/>
          </a:p>
          <a:p>
            <a:pPr indent="-192532" lvl="0" marL="34290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sz="3200"/>
          </a:p>
        </p:txBody>
      </p:sp>
      <p:pic>
        <p:nvPicPr>
          <p:cNvPr id="180" name="Google Shape;1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451" y="1570947"/>
            <a:ext cx="2858126" cy="18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5657" y="1758481"/>
            <a:ext cx="3294743" cy="164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3316" y="5666630"/>
            <a:ext cx="2032571" cy="117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/>
          <p:nvPr/>
        </p:nvSpPr>
        <p:spPr>
          <a:xfrm>
            <a:off x="232228" y="234615"/>
            <a:ext cx="11437257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Вставлення зображень на веб-сторінку</a:t>
            </a:r>
            <a:endParaRPr b="0" i="0" sz="3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Для розміщення малюнків у HTML-документі використовують одинарний тег &lt;IMG&gt;. Він має обов'язковий атрибут SRC, значенням якого є URL-адреса файлу зображення, записана в абсолютній (повністю) або відносній формі (починаючи від поточного каталогу; при цьому «батьківський» каталог позначають за допомогою двох крапок і слешу (. . /)). Під час відкривання документа браузер завантажує малюнок і відображає його в тому місці документа, де розташований тег &lt;IMG&gt;.</a:t>
            </a:r>
            <a:endParaRPr b="0" i="0" sz="3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Графічний об'єкт буде показаний на веб-сторінці у своїх реальних розмірах. Якщо є потреба у їх зміні (масштабуванні об'єкта), нові розміри можна задати за допомогою атрибутів WIDTH та HEIGHT, значення яких визначають відповідно ширину та висоту зображення в пікселах. При цьому необхідно зберегти пропорції малюнка, інакше він матиме вигляд розтягнутого або сплюснутого.</a:t>
            </a:r>
            <a:endParaRPr b="0" i="0" sz="3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/>
          <p:nvPr/>
        </p:nvSpPr>
        <p:spPr>
          <a:xfrm>
            <a:off x="275772" y="193342"/>
            <a:ext cx="11713028" cy="6340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Слід також пам'ятати, що іноді користувачі відключають відображення графіки у вікні браузера, щоб прискорити завантаження документів. Тому, на випадок, коли малюнка на сторінці не буде, бажано повідомити, що на ньому зображено. Для цього використовують альтернативний текст — більш-менш докладний опис зображення, який задають у тегу &lt;IMG&gt; як значення спеціального атрибута ALT. Якщо браузер не може показати малюнок, він замість нього виводить цей текст.</a:t>
            </a:r>
            <a:endParaRPr b="0" i="0" sz="32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Розглянемо HTML-документ, в якому використаємо малюнок flamingo.jpg, де зображено фламінго. У тегу &lt;IMG&gt; задамо атрибути WIDTH,HEIGHT та ALT.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&lt;HTML&gt;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&lt;TITLE&gt;Малюнок&lt;/TITLE&gt;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&lt;ВООУ BACKGROUND="flamingo.jpg"&gt;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&lt;IMG SRC="2.jpg" WIDTH=300 HEIGHT=200 ALT="Фламінго"&gt;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&lt;/BODY&gt;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&lt;/HTML&gt;</a:t>
            </a:r>
            <a:endParaRPr b="0" i="0" sz="2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/>
          <p:nvPr/>
        </p:nvSpPr>
        <p:spPr>
          <a:xfrm>
            <a:off x="617450" y="120771"/>
            <a:ext cx="10485979" cy="644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Розміщення зображень у тексті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Зображення можна розмістити у тексті, але при цьому слід визначити, в який спосіб текст обтікатиме його. Для взаємного розміщення тексту і зображень призначений атрибут ALIGN у тегу &lt;IMG&gt;, який може набувати, зокрема, таких значень:</a:t>
            </a:r>
            <a:endParaRPr b="0" i="0" sz="19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l e f t — зображення розміщене в лівій частині сторінки, текст обтікає його з правого боку;</a:t>
            </a:r>
            <a:endParaRPr b="0" i="0" sz="19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r i g h t — зображення розміщене у правій частині сторінки, текст обтікає його з лівого боку;</a:t>
            </a:r>
            <a:endParaRPr b="0" i="0" sz="19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top — обтікання немає, зображення розміщене в тексті, відповідний рядок якого вирівняно за верхньою межею малюнка;</a:t>
            </a:r>
            <a:endParaRPr b="0" i="0" sz="19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bottom — обтікання немає, зображення розміщене в тексті, відповідний рядок якого вирівняно за нижньою межею малюнка;</a:t>
            </a:r>
            <a:endParaRPr b="0" i="0" sz="19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middle — обтікання немає, зображення розміщене в тексті, відповідний рядок якого вирівняно по середній лінії малюнка.</a:t>
            </a:r>
            <a:endParaRPr b="0" i="0" sz="19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 умовчанням атрибут ALIGN має значення l e f t .</a:t>
            </a:r>
            <a:endParaRPr b="0" i="0" sz="19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Аспект">
  <a:themeElements>
    <a:clrScheme name="Аспект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2018-03-30T13:06:36Z</dcterms:created>
  <dc:creator>Admin</dc:creator>
</cp:coreProperties>
</file>